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66" r:id="rId6"/>
    <p:sldId id="263" r:id="rId7"/>
    <p:sldId id="264" r:id="rId8"/>
    <p:sldId id="265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4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87830AE-8340-4F08-87D6-238F60EE2C46}" type="datetimeFigureOut">
              <a:rPr lang="en-US" smtClean="0"/>
              <a:t>5/29/14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0209BDF-B2BA-4913-890A-40C6993BC28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Section </a:t>
            </a:r>
            <a:r>
              <a:rPr lang="en-US" sz="3600" dirty="0" smtClean="0"/>
              <a:t>#9:</a:t>
            </a:r>
            <a:endParaRPr lang="en-US" sz="3600" dirty="0" smtClean="0"/>
          </a:p>
          <a:p>
            <a:r>
              <a:rPr lang="en-US" sz="3600" dirty="0" smtClean="0"/>
              <a:t>Bitcoins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CSE 461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7924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Verify a set of transactions</a:t>
            </a:r>
          </a:p>
          <a:p>
            <a:pPr marL="457200" lvl="1" indent="-285750"/>
            <a:r>
              <a:rPr lang="en-US" dirty="0" smtClean="0"/>
              <a:t>Get transaction data over the network, or locally as a file</a:t>
            </a:r>
          </a:p>
          <a:p>
            <a:pPr marL="457200" lvl="1" indent="-285750"/>
            <a:r>
              <a:rPr lang="en-US" dirty="0" smtClean="0"/>
              <a:t>Throw away invalid transactions</a:t>
            </a:r>
          </a:p>
          <a:p>
            <a:pPr marL="457200" lvl="1" indent="-285750"/>
            <a:r>
              <a:rPr lang="en-US" dirty="0" smtClean="0"/>
              <a:t>Either as one block, or as many blocks (in a block chain)</a:t>
            </a:r>
          </a:p>
          <a:p>
            <a:pPr marL="457200" lvl="1" indent="-285750"/>
            <a:r>
              <a:rPr lang="en-US" dirty="0" smtClean="0"/>
              <a:t>Grouping into many blocks will generate more Bitcoins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Keep track of Bitcoin balances for various parties listed in the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Submit code, block chain data, and ending balance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Competitive mining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4</a:t>
            </a:r>
            <a:endParaRPr lang="en-US" dirty="0"/>
          </a:p>
        </p:txBody>
      </p:sp>
      <p:pic>
        <p:nvPicPr>
          <p:cNvPr id="5122" name="Picture 2" descr="File:CoinSM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16" y="4190999"/>
            <a:ext cx="397766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5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Digital currency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Unique string of bits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cryptography for security and privacy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tied to names: hard to trace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Finite set of </a:t>
            </a:r>
            <a:r>
              <a:rPr lang="en-US" dirty="0" smtClean="0"/>
              <a:t>Bitcoins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Bitcoins?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14600"/>
            <a:ext cx="2743200" cy="361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9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Created by Satoshi </a:t>
            </a:r>
            <a:r>
              <a:rPr lang="en-US" dirty="0" err="1" smtClean="0"/>
              <a:t>Nakamoto</a:t>
            </a:r>
            <a:r>
              <a:rPr lang="en-US" dirty="0" smtClean="0"/>
              <a:t> (pseudonym)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Bitcoins in circulation:</a:t>
            </a:r>
          </a:p>
          <a:p>
            <a:pPr marL="457200" lvl="1" indent="-285750"/>
            <a:r>
              <a:rPr lang="en-US" dirty="0" smtClean="0"/>
              <a:t>About 12.8M BTC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</a:t>
            </a:r>
            <a:r>
              <a:rPr lang="en-US" dirty="0" smtClean="0"/>
              <a:t>BTC = ?</a:t>
            </a:r>
          </a:p>
          <a:p>
            <a:pPr marL="457200" lvl="1" indent="-285750"/>
            <a:r>
              <a:rPr lang="en-US" dirty="0" smtClean="0"/>
              <a:t>$570.17 (as of last night)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Maximum possible number of Bitcoins:</a:t>
            </a:r>
          </a:p>
          <a:p>
            <a:pPr marL="457200" lvl="1" indent="-285750"/>
            <a:r>
              <a:rPr lang="en-US" dirty="0" smtClean="0"/>
              <a:t>~21,000,000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Great FAQ here:</a:t>
            </a:r>
          </a:p>
          <a:p>
            <a:pPr marL="457200" lvl="1" indent="-285750"/>
            <a:r>
              <a:rPr lang="en-US" dirty="0" smtClean="0"/>
              <a:t>https</a:t>
            </a:r>
            <a:r>
              <a:rPr lang="en-US" dirty="0"/>
              <a:t>://en.bitcoin.it/wiki/FAQ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Facts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370005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1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Transaction</a:t>
            </a:r>
          </a:p>
          <a:p>
            <a:pPr marL="457200" lvl="1" indent="-285750"/>
            <a:r>
              <a:rPr lang="en-US" dirty="0" smtClean="0"/>
              <a:t>Exchange of Bitcoins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Block</a:t>
            </a:r>
            <a:endParaRPr lang="en-US" dirty="0"/>
          </a:p>
          <a:p>
            <a:pPr marL="457200" lvl="1" indent="-285750"/>
            <a:r>
              <a:rPr lang="en-US" dirty="0" smtClean="0"/>
              <a:t>Record of some number of Bitcoin transactions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Mine</a:t>
            </a:r>
          </a:p>
          <a:p>
            <a:pPr marL="457200" lvl="1" indent="-285750"/>
            <a:r>
              <a:rPr lang="en-US" dirty="0" smtClean="0"/>
              <a:t>To verify (i.e., legitimize) a block of transactions  by generating a certain type of cryptographic hash</a:t>
            </a:r>
          </a:p>
          <a:p>
            <a:pPr marL="457200" lvl="1" indent="-285750"/>
            <a:r>
              <a:rPr lang="en-US" dirty="0" smtClean="0"/>
              <a:t>When a new block is generated, new Bitcoins are also generated with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Nonce</a:t>
            </a:r>
            <a:endParaRPr lang="en-US" dirty="0"/>
          </a:p>
          <a:p>
            <a:pPr marL="457200" lvl="1" indent="-285750"/>
            <a:r>
              <a:rPr lang="en-US" dirty="0" smtClean="0"/>
              <a:t>Arbitrary number used to alter hash output (more later)</a:t>
            </a: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285750" indent="-285750"/>
            <a:endParaRPr lang="en-US" dirty="0" smtClean="0"/>
          </a:p>
          <a:p>
            <a:pPr marL="457200" lvl="1" indent="-28575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vocabulary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41376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60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Block chain</a:t>
            </a:r>
          </a:p>
          <a:p>
            <a:pPr marL="457200" lvl="1" indent="-285750"/>
            <a:r>
              <a:rPr lang="en-US" dirty="0"/>
              <a:t>A chain of blocks, each linked together with a hash of the previous block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Genesis Block</a:t>
            </a:r>
          </a:p>
          <a:p>
            <a:pPr marL="457200" lvl="1" indent="-285750"/>
            <a:r>
              <a:rPr lang="en-US" dirty="0" smtClean="0"/>
              <a:t>Block at the beginning of a block chain which generates</a:t>
            </a:r>
            <a:br>
              <a:rPr lang="en-US" dirty="0" smtClean="0"/>
            </a:br>
            <a:r>
              <a:rPr lang="en-US" dirty="0" smtClean="0"/>
              <a:t>some number of Bitcoins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Coinbase</a:t>
            </a:r>
            <a:r>
              <a:rPr lang="en-US" dirty="0" smtClean="0"/>
              <a:t> transaction</a:t>
            </a:r>
          </a:p>
          <a:p>
            <a:pPr marL="457200" lvl="1" indent="-285750"/>
            <a:r>
              <a:rPr lang="en-US" dirty="0" smtClean="0"/>
              <a:t>Transaction at the beginning of a block which has no inputs</a:t>
            </a:r>
          </a:p>
          <a:p>
            <a:pPr marL="457200" lvl="1" indent="-285750"/>
            <a:r>
              <a:rPr lang="en-US" dirty="0" smtClean="0"/>
              <a:t>Generates coins</a:t>
            </a:r>
            <a:endParaRPr lang="en-US" dirty="0"/>
          </a:p>
          <a:p>
            <a:pPr marL="285750" indent="-285750"/>
            <a:endParaRPr lang="en-US" dirty="0" smtClean="0"/>
          </a:p>
          <a:p>
            <a:pPr marL="457200" lvl="1" indent="-28575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Bitcoin vocabulary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819400"/>
            <a:ext cx="3794784" cy="30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7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block contains:</a:t>
            </a:r>
          </a:p>
          <a:p>
            <a:pPr marL="457200" lvl="1" indent="-285750"/>
            <a:r>
              <a:rPr lang="en-US" dirty="0" smtClean="0"/>
              <a:t>Version number</a:t>
            </a:r>
          </a:p>
          <a:p>
            <a:pPr marL="457200" lvl="1" indent="-285750"/>
            <a:r>
              <a:rPr lang="en-US" dirty="0" smtClean="0"/>
              <a:t>Reference to previous block (hash)</a:t>
            </a:r>
          </a:p>
          <a:p>
            <a:pPr marL="457200" lvl="1" indent="-285750"/>
            <a:r>
              <a:rPr lang="en-US" dirty="0" err="1" smtClean="0"/>
              <a:t>Merkle</a:t>
            </a:r>
            <a:r>
              <a:rPr lang="en-US" dirty="0" smtClean="0"/>
              <a:t> root (we’ll explain later)</a:t>
            </a:r>
          </a:p>
          <a:p>
            <a:pPr marL="457200" lvl="1" indent="-285750"/>
            <a:r>
              <a:rPr lang="en-US" dirty="0" smtClean="0"/>
              <a:t>Creation time</a:t>
            </a:r>
          </a:p>
          <a:p>
            <a:pPr marL="457200" lvl="1" indent="-285750"/>
            <a:r>
              <a:rPr lang="en-US" dirty="0" smtClean="0"/>
              <a:t>Difficulty</a:t>
            </a:r>
          </a:p>
          <a:p>
            <a:pPr marL="457200" lvl="1" indent="-285750"/>
            <a:r>
              <a:rPr lang="en-US" dirty="0" smtClean="0"/>
              <a:t>Nonce</a:t>
            </a:r>
          </a:p>
          <a:p>
            <a:pPr marL="457200" lvl="1" indent="-285750"/>
            <a:r>
              <a:rPr lang="en-US" dirty="0" smtClean="0"/>
              <a:t>List of transactions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Why’s it hard to generate Bitcoins?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18838"/>
            <a:ext cx="1981200" cy="31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1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dirty="0"/>
              <a:t>block is not valid until a hash of the block header starts with a certain number of zeroes, determined by the “difficulty”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E.g., if the difficulty is 3, we need 3 bytes of zeroes </a:t>
            </a:r>
            <a:r>
              <a:rPr lang="en-US" sz="1600" dirty="0" smtClean="0"/>
              <a:t>at the beginning of the </a:t>
            </a:r>
            <a:r>
              <a:rPr lang="en-US" sz="1600" dirty="0"/>
              <a:t>hash:</a:t>
            </a:r>
          </a:p>
          <a:p>
            <a:pPr marL="457200" lvl="1" indent="-28575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0x00000045F3B2…. Valid?</a:t>
            </a:r>
          </a:p>
          <a:p>
            <a:pPr marL="630238" lvl="2" indent="-28575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</a:p>
          <a:p>
            <a:pPr marL="457200" lvl="1" indent="-28575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0x00000387ECD…. Valid?</a:t>
            </a:r>
          </a:p>
          <a:p>
            <a:pPr marL="630238" lvl="2" indent="-28575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8575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0x583F23940FBA2…. Valid?</a:t>
            </a:r>
          </a:p>
          <a:p>
            <a:pPr marL="630238" lvl="2" indent="-28575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lvl="1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85750"/>
            <a:r>
              <a:rPr lang="en-US" sz="1400" dirty="0" smtClean="0"/>
              <a:t>Find a valid hash by trying different </a:t>
            </a:r>
            <a:r>
              <a:rPr lang="en-US" sz="1400" dirty="0" err="1" smtClean="0"/>
              <a:t>nonces</a:t>
            </a:r>
            <a:endParaRPr lang="en-US" sz="1400" dirty="0" smtClean="0"/>
          </a:p>
          <a:p>
            <a:pPr marL="457200" lvl="1" indent="-285750"/>
            <a:r>
              <a:rPr lang="en-US" sz="1400" dirty="0" smtClean="0"/>
              <a:t>Once we find a valid hash, we have</a:t>
            </a:r>
            <a:br>
              <a:rPr lang="en-US" sz="1400" dirty="0" smtClean="0"/>
            </a:br>
            <a:r>
              <a:rPr lang="en-US" sz="1400" dirty="0" smtClean="0"/>
              <a:t>a valid </a:t>
            </a:r>
            <a:r>
              <a:rPr lang="en-US" sz="1400" dirty="0" smtClean="0">
                <a:latin typeface="+mj-lt"/>
              </a:rPr>
              <a:t>block, so </a:t>
            </a:r>
            <a:r>
              <a:rPr lang="en-US" sz="1400" dirty="0" err="1" smtClean="0">
                <a:latin typeface="+mj-lt"/>
              </a:rPr>
              <a:t>weadd</a:t>
            </a:r>
            <a:r>
              <a:rPr lang="en-US" sz="1400" dirty="0" smtClean="0">
                <a:latin typeface="+mj-lt"/>
              </a:rPr>
              <a:t> it to block chain</a:t>
            </a:r>
          </a:p>
          <a:p>
            <a:pPr marL="630238" lvl="2" indent="-285750"/>
            <a:r>
              <a:rPr lang="en-US" sz="1400" dirty="0" smtClean="0">
                <a:latin typeface="+mj-lt"/>
                <a:cs typeface="Arial" panose="020B0604020202020204" pitchFamily="34" charset="0"/>
              </a:rPr>
              <a:t>Bitcoins are generated, yay!</a:t>
            </a:r>
          </a:p>
          <a:p>
            <a:pPr lvl="2" indent="0">
              <a:buNone/>
            </a:pPr>
            <a:endParaRPr lang="en-US" sz="1400" dirty="0" smtClean="0">
              <a:latin typeface="+mj-lt"/>
              <a:cs typeface="Arial" panose="020B0604020202020204" pitchFamily="34" charset="0"/>
            </a:endParaRPr>
          </a:p>
          <a:p>
            <a:pPr marL="457200" lvl="1" indent="-285750"/>
            <a:r>
              <a:rPr lang="en-US" sz="1400" dirty="0" smtClean="0">
                <a:latin typeface="+mj-lt"/>
                <a:cs typeface="Arial" panose="020B0604020202020204" pitchFamily="34" charset="0"/>
              </a:rPr>
              <a:t>Generating hashes like the above is hard: why?</a:t>
            </a:r>
          </a:p>
          <a:p>
            <a:pPr marL="630238" lvl="2" indent="-285750"/>
            <a:r>
              <a:rPr lang="en-US" sz="1400" dirty="0" smtClean="0">
                <a:latin typeface="+mj-lt"/>
                <a:cs typeface="Arial" panose="020B0604020202020204" pitchFamily="34" charset="0"/>
              </a:rPr>
              <a:t>Cryptographic hashes!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Why’s it hard to generate Bitcoins?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388233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85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Cryptographic hashes</a:t>
            </a:r>
          </a:p>
          <a:p>
            <a:pPr marL="457200" lvl="1" indent="-285750"/>
            <a:r>
              <a:rPr lang="en-US" dirty="0" smtClean="0"/>
              <a:t>Used as “names” in Bitcoin</a:t>
            </a:r>
          </a:p>
          <a:p>
            <a:pPr marL="457200" lvl="1" indent="-285750"/>
            <a:r>
              <a:rPr lang="en-US" dirty="0" smtClean="0"/>
              <a:t>Hash a block of data, then refer to it by its hash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Public-private key encryption</a:t>
            </a:r>
          </a:p>
          <a:p>
            <a:pPr marL="457200" lvl="1" indent="-285750"/>
            <a:r>
              <a:rPr lang="en-US" dirty="0" smtClean="0"/>
              <a:t>Talked about last lecture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Cryptographic signatures</a:t>
            </a:r>
          </a:p>
          <a:p>
            <a:pPr marL="457200" lvl="1" indent="-285750"/>
            <a:r>
              <a:rPr lang="en-US" dirty="0" smtClean="0"/>
              <a:t>Use your private key to encrypt data</a:t>
            </a:r>
          </a:p>
          <a:p>
            <a:pPr marL="457200" lvl="1" indent="-285750"/>
            <a:r>
              <a:rPr lang="en-US" dirty="0" smtClean="0"/>
              <a:t>Anyone who knows your public key can decrypt it</a:t>
            </a:r>
          </a:p>
          <a:p>
            <a:pPr marL="457200" lvl="1" indent="-285750"/>
            <a:r>
              <a:rPr lang="en-US" dirty="0" smtClean="0"/>
              <a:t>This shows that you generated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would signatures be useful for Bitcoin?</a:t>
            </a:r>
          </a:p>
          <a:p>
            <a:pPr marL="457200" lvl="1" indent="-285750"/>
            <a:r>
              <a:rPr lang="en-US" dirty="0" smtClean="0"/>
              <a:t>Used to prove transactions were generated by the party from whom the Bitcoins are being transferred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Public keys are used to name transaction recipients</a:t>
            </a:r>
          </a:p>
          <a:p>
            <a:pPr marL="285750" indent="-285750"/>
            <a:endParaRPr lang="en-US" dirty="0" smtClean="0"/>
          </a:p>
          <a:p>
            <a:pPr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09600"/>
            <a:ext cx="3476687" cy="34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5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Binary tree of hashes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Leaf nodes are hashes of data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Hashes are hashed in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hash at the top:</a:t>
            </a:r>
          </a:p>
          <a:p>
            <a:pPr marL="457200" lvl="1" indent="-285750"/>
            <a:r>
              <a:rPr lang="en-US" dirty="0" smtClean="0"/>
              <a:t>The “</a:t>
            </a:r>
            <a:r>
              <a:rPr lang="en-US" dirty="0" err="1" smtClean="0"/>
              <a:t>Merkle</a:t>
            </a:r>
            <a:r>
              <a:rPr lang="en-US" dirty="0" smtClean="0"/>
              <a:t> root”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Merkle</a:t>
            </a:r>
            <a:r>
              <a:rPr lang="en-US" dirty="0" smtClean="0"/>
              <a:t> root of all of the</a:t>
            </a:r>
            <a:br>
              <a:rPr lang="en-US" dirty="0" smtClean="0"/>
            </a:br>
            <a:r>
              <a:rPr lang="en-US" dirty="0" smtClean="0"/>
              <a:t>transactions in a block is</a:t>
            </a:r>
            <a:br>
              <a:rPr lang="en-US" dirty="0" smtClean="0"/>
            </a:br>
            <a:r>
              <a:rPr lang="en-US" dirty="0" smtClean="0"/>
              <a:t>included in the block header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Trees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752600"/>
            <a:ext cx="4905663" cy="436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5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215</TotalTime>
  <Words>499</Words>
  <Application>Microsoft Macintosh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Mylar</vt:lpstr>
      <vt:lpstr> CSE 461</vt:lpstr>
      <vt:lpstr>What are Bitcoins?</vt:lpstr>
      <vt:lpstr>Bitcoin Facts</vt:lpstr>
      <vt:lpstr>Bitcoin vocabulary</vt:lpstr>
      <vt:lpstr>Bitcoin vocabulary</vt:lpstr>
      <vt:lpstr>Why’s it hard to generate Bitcoins?</vt:lpstr>
      <vt:lpstr>Why’s it hard to generate Bitcoins?</vt:lpstr>
      <vt:lpstr>Digital Signatures</vt:lpstr>
      <vt:lpstr>Merkle Trees</vt:lpstr>
      <vt:lpstr>Project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CSE 461</dc:title>
  <dc:creator>Nat</dc:creator>
  <cp:lastModifiedBy>Nathaniel Guy</cp:lastModifiedBy>
  <cp:revision>25</cp:revision>
  <dcterms:created xsi:type="dcterms:W3CDTF">2014-05-29T12:33:24Z</dcterms:created>
  <dcterms:modified xsi:type="dcterms:W3CDTF">2014-05-29T21:44:41Z</dcterms:modified>
</cp:coreProperties>
</file>